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57" r:id="rId4"/>
    <p:sldId id="277" r:id="rId5"/>
    <p:sldId id="258" r:id="rId6"/>
    <p:sldId id="259" r:id="rId7"/>
    <p:sldId id="270" r:id="rId8"/>
    <p:sldId id="260" r:id="rId9"/>
    <p:sldId id="273" r:id="rId10"/>
    <p:sldId id="271" r:id="rId11"/>
    <p:sldId id="261" r:id="rId12"/>
    <p:sldId id="264" r:id="rId13"/>
    <p:sldId id="278" r:id="rId14"/>
    <p:sldId id="274" r:id="rId15"/>
    <p:sldId id="263" r:id="rId16"/>
    <p:sldId id="267" r:id="rId17"/>
    <p:sldId id="269" r:id="rId18"/>
    <p:sldId id="268" r:id="rId19"/>
    <p:sldId id="280" r:id="rId20"/>
    <p:sldId id="279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58626-D369-41FC-8BC7-19F59BB9E938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38D35-1583-4EB3-AFAD-5758F5CDB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8D35-1583-4EB3-AFAD-5758F5CDB9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SIGNS AND SYMPTOMS OF 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38D35-1583-4EB3-AFAD-5758F5CDB9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8B4F8-D8F3-47E4-8555-096D83E2B47A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80C3-92B4-4603-AD67-9F7626EA8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OSTEOARTHRITIS OF KNEE JOINT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Dr:Nishagopinath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err="1" smtClean="0">
                <a:solidFill>
                  <a:srgbClr val="FF0000"/>
                </a:solidFill>
              </a:rPr>
              <a:t>Dept:of</a:t>
            </a:r>
            <a:r>
              <a:rPr lang="en-US" sz="1800" dirty="0" smtClean="0">
                <a:solidFill>
                  <a:srgbClr val="FF0000"/>
                </a:solidFill>
              </a:rPr>
              <a:t> Practice of Medicine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42" name="Picture 2" descr="C:\Users\PC\Downloads\Osteoarthritis.html90_files\osteoarthritis-3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the </a:t>
            </a:r>
            <a:r>
              <a:rPr lang="en-US" dirty="0" err="1" smtClean="0"/>
              <a:t>chondocytes</a:t>
            </a:r>
            <a:r>
              <a:rPr lang="en-US" dirty="0" smtClean="0"/>
              <a:t> to stop functioning????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C\Downloads\Osteoarthritis.html90_files\osteoarthritis-25-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OA 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PC\Downloads\Osteoarthritis.html90_files\osteoarthritis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C\Downloads\Osteoarthritis.html90_files\osteoarthritis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26" y="152400"/>
            <a:ext cx="8626074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PC\Downloads\Osteoarthritis.html90_files\osteoarthritis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PC\Downloads\Osteoarthritis.html90_files\osteoarthritis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PC\Downloads\Osteoarthritis.html90_files\osteoarthritis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JOINT REPLACEMENT</a:t>
            </a:r>
            <a:endParaRPr lang="en-US" dirty="0"/>
          </a:p>
        </p:txBody>
      </p:sp>
      <p:pic>
        <p:nvPicPr>
          <p:cNvPr id="2050" name="Picture 2" descr="C:\Users\PC\Desktop\agefoto_rf_photo_of_knee_replacement_compnen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39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</a:t>
            </a:r>
            <a:endParaRPr lang="en-US" dirty="0"/>
          </a:p>
        </p:txBody>
      </p:sp>
      <p:pic>
        <p:nvPicPr>
          <p:cNvPr id="1026" name="Picture 2" descr="C:\Users\PC\Downloads\Osteoarthritis.html90_files\osteoarthriti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86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JOINT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89300" y="3182938"/>
          <a:ext cx="2565400" cy="490537"/>
        </p:xfrm>
        <a:graphic>
          <a:graphicData uri="http://schemas.openxmlformats.org/presentationml/2006/ole">
            <p:oleObj spid="_x0000_s1026" name="Packager Shell Object" showAsIcon="1" r:id="rId3" imgW="2565720" imgH="491040" progId="Package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PC\Downloads\Osteoarthritis.html90_files\osteoarthritis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as </a:t>
            </a:r>
            <a:r>
              <a:rPr lang="en-US" dirty="0" err="1" smtClean="0"/>
              <a:t>tibio</a:t>
            </a:r>
            <a:r>
              <a:rPr lang="en-US" dirty="0" smtClean="0"/>
              <a:t> femoral </a:t>
            </a:r>
            <a:r>
              <a:rPr lang="en-US" dirty="0" err="1" smtClean="0"/>
              <a:t>joint.it</a:t>
            </a:r>
            <a:r>
              <a:rPr lang="en-US" dirty="0" smtClean="0"/>
              <a:t> is formed by the </a:t>
            </a:r>
          </a:p>
          <a:p>
            <a:r>
              <a:rPr lang="en-US" dirty="0"/>
              <a:t> </a:t>
            </a:r>
            <a:r>
              <a:rPr lang="en-US" dirty="0" smtClean="0"/>
              <a:t>      -medial and lateral </a:t>
            </a:r>
            <a:r>
              <a:rPr lang="en-US" dirty="0" err="1" smtClean="0"/>
              <a:t>condyles</a:t>
            </a:r>
            <a:r>
              <a:rPr lang="en-US" dirty="0" smtClean="0"/>
              <a:t> of distal end of </a:t>
            </a:r>
            <a:r>
              <a:rPr lang="en-US" dirty="0" err="1" smtClean="0"/>
              <a:t>femar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- medial and lateral </a:t>
            </a:r>
            <a:r>
              <a:rPr lang="en-US" dirty="0" err="1" smtClean="0"/>
              <a:t>condyles</a:t>
            </a:r>
            <a:r>
              <a:rPr lang="en-US" dirty="0" smtClean="0"/>
              <a:t> of tibia.</a:t>
            </a:r>
          </a:p>
          <a:p>
            <a:r>
              <a:rPr lang="en-US" dirty="0"/>
              <a:t> </a:t>
            </a:r>
            <a:r>
              <a:rPr lang="en-US" dirty="0" smtClean="0"/>
              <a:t>      - between the </a:t>
            </a:r>
            <a:r>
              <a:rPr lang="en-US" dirty="0" err="1" smtClean="0"/>
              <a:t>condyles</a:t>
            </a:r>
            <a:r>
              <a:rPr lang="en-US" dirty="0" smtClean="0"/>
              <a:t> ,inter </a:t>
            </a:r>
            <a:r>
              <a:rPr lang="en-US" dirty="0" err="1" smtClean="0"/>
              <a:t>condylar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r>
              <a:rPr lang="en-US" dirty="0" smtClean="0"/>
              <a:t> provides space for the anterior </a:t>
            </a:r>
            <a:r>
              <a:rPr lang="en-US" dirty="0" err="1" smtClean="0"/>
              <a:t>crusiate</a:t>
            </a:r>
            <a:r>
              <a:rPr lang="en-US" dirty="0" smtClean="0"/>
              <a:t> ligament and posterior </a:t>
            </a:r>
            <a:r>
              <a:rPr lang="en-US" dirty="0" err="1" smtClean="0"/>
              <a:t>crusiate</a:t>
            </a:r>
            <a:r>
              <a:rPr lang="en-US" dirty="0" smtClean="0"/>
              <a:t> ligament.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JOINT</a:t>
            </a:r>
            <a:endParaRPr lang="en-US" dirty="0"/>
          </a:p>
        </p:txBody>
      </p:sp>
      <p:pic>
        <p:nvPicPr>
          <p:cNvPr id="2050" name="Picture 2" descr="C:\Users\PC\Desktop\kn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28265"/>
            <a:ext cx="8610600" cy="5401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Knee joint is a synovial hinge </a:t>
            </a:r>
            <a:r>
              <a:rPr lang="en-US" dirty="0" err="1" smtClean="0"/>
              <a:t>joint,formed</a:t>
            </a:r>
            <a:r>
              <a:rPr lang="en-US" dirty="0" smtClean="0"/>
              <a:t> between 3 bones ,</a:t>
            </a:r>
            <a:r>
              <a:rPr lang="en-US" dirty="0" err="1" smtClean="0"/>
              <a:t>FEMAR,TIBIA,and</a:t>
            </a:r>
            <a:r>
              <a:rPr lang="en-US" dirty="0" smtClean="0"/>
              <a:t> PATELLA.</a:t>
            </a:r>
          </a:p>
          <a:p>
            <a:r>
              <a:rPr lang="en-US" dirty="0" smtClean="0"/>
              <a:t>Which allows flexion ,</a:t>
            </a:r>
            <a:r>
              <a:rPr lang="en-US" dirty="0" err="1" smtClean="0"/>
              <a:t>extension,and</a:t>
            </a:r>
            <a:r>
              <a:rPr lang="en-US" dirty="0" smtClean="0"/>
              <a:t> small degree of medial and lateral rotation.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of OA 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Pathophysiologic</a:t>
            </a:r>
            <a:r>
              <a:rPr lang="en-US" dirty="0" smtClean="0"/>
              <a:t> changes occurs in,</a:t>
            </a:r>
          </a:p>
          <a:p>
            <a:r>
              <a:rPr lang="en-US" dirty="0"/>
              <a:t> </a:t>
            </a:r>
            <a:r>
              <a:rPr lang="en-US" dirty="0" smtClean="0"/>
              <a:t>     -</a:t>
            </a:r>
            <a:r>
              <a:rPr lang="en-US" dirty="0" err="1" smtClean="0"/>
              <a:t>articular</a:t>
            </a:r>
            <a:r>
              <a:rPr lang="en-US" dirty="0" smtClean="0"/>
              <a:t> cartilages</a:t>
            </a:r>
          </a:p>
          <a:p>
            <a:r>
              <a:rPr lang="en-US" dirty="0"/>
              <a:t> </a:t>
            </a:r>
            <a:r>
              <a:rPr lang="en-US" dirty="0" smtClean="0"/>
              <a:t>      -synovial fluid</a:t>
            </a:r>
          </a:p>
          <a:p>
            <a:r>
              <a:rPr lang="en-US" dirty="0"/>
              <a:t> </a:t>
            </a:r>
            <a:r>
              <a:rPr lang="en-US" dirty="0" smtClean="0"/>
              <a:t>      -underlying bone</a:t>
            </a:r>
          </a:p>
          <a:p>
            <a:r>
              <a:rPr lang="en-US" dirty="0"/>
              <a:t> </a:t>
            </a:r>
            <a:r>
              <a:rPr lang="en-US" dirty="0" smtClean="0"/>
              <a:t>     -joint capsule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PC\Downloads\Osteoarthritis.html90_files\osteoarthriti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</a:t>
            </a:r>
            <a:r>
              <a:rPr lang="en-US" dirty="0" err="1" smtClean="0"/>
              <a:t>articular</a:t>
            </a:r>
            <a:r>
              <a:rPr lang="en-US" dirty="0" smtClean="0"/>
              <a:t> cartilage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Malfunctioning of </a:t>
            </a:r>
            <a:r>
              <a:rPr lang="en-US" dirty="0" err="1" smtClean="0"/>
              <a:t>chondrocytes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Cartilage become dehydrated and brittle.</a:t>
            </a:r>
          </a:p>
          <a:p>
            <a:r>
              <a:rPr lang="en-US" dirty="0" smtClean="0"/>
              <a:t>Formation of cracks and fissures.</a:t>
            </a:r>
          </a:p>
          <a:p>
            <a:r>
              <a:rPr lang="en-US" dirty="0" smtClean="0"/>
              <a:t>                 Loss of cartilage</a:t>
            </a:r>
          </a:p>
          <a:p>
            <a:endParaRPr lang="en-US" dirty="0"/>
          </a:p>
          <a:p>
            <a:r>
              <a:rPr lang="en-US" dirty="0" smtClean="0"/>
              <a:t>Reduction of joint space</a:t>
            </a:r>
          </a:p>
          <a:p>
            <a:pPr>
              <a:buNone/>
            </a:pPr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657600" y="22098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10000" y="3276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733800" y="3886200"/>
            <a:ext cx="484632" cy="228600"/>
          </a:xfrm>
          <a:prstGeom prst="downArrow">
            <a:avLst>
              <a:gd name="adj1" fmla="val 1348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733800" y="4648200"/>
            <a:ext cx="4846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PC\Downloads\Osteoarthritis.html90_files\osteoarthriti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171</Words>
  <Application>Microsoft Office PowerPoint</Application>
  <PresentationFormat>On-screen Show (4:3)</PresentationFormat>
  <Paragraphs>34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OSTEOARTHRITIS OF KNEE JOINT</vt:lpstr>
      <vt:lpstr>OSTEOARTHRITIS</vt:lpstr>
      <vt:lpstr>KNEE JOINT</vt:lpstr>
      <vt:lpstr>KNEE JOINT</vt:lpstr>
      <vt:lpstr>Slide 5</vt:lpstr>
      <vt:lpstr>Pathophysiology of OA knee</vt:lpstr>
      <vt:lpstr>Slide 7</vt:lpstr>
      <vt:lpstr>Changes in articular cartilage</vt:lpstr>
      <vt:lpstr>Slide 9</vt:lpstr>
      <vt:lpstr>Slide 10</vt:lpstr>
      <vt:lpstr>Slide 11</vt:lpstr>
      <vt:lpstr>Slide 12</vt:lpstr>
      <vt:lpstr>COMPLICATIONS OF OA KNEE</vt:lpstr>
      <vt:lpstr>Slide 14</vt:lpstr>
      <vt:lpstr>Slide 15</vt:lpstr>
      <vt:lpstr>Slide 16</vt:lpstr>
      <vt:lpstr>Slide 17</vt:lpstr>
      <vt:lpstr>Slide 18</vt:lpstr>
      <vt:lpstr>KNEE JOINT REPLACEMENT</vt:lpstr>
      <vt:lpstr>KNEE JOINT REPLACEMENT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OSTEOARTHRITIS OF KNEE JOINT</dc:title>
  <dc:creator>PC</dc:creator>
  <cp:lastModifiedBy>PC</cp:lastModifiedBy>
  <cp:revision>29</cp:revision>
  <dcterms:created xsi:type="dcterms:W3CDTF">2017-02-28T04:34:43Z</dcterms:created>
  <dcterms:modified xsi:type="dcterms:W3CDTF">2017-02-28T13:45:27Z</dcterms:modified>
</cp:coreProperties>
</file>